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7"/>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326" r:id="rId27"/>
    <p:sldId id="331" r:id="rId28"/>
    <p:sldId id="330" r:id="rId29"/>
    <p:sldId id="287" r:id="rId30"/>
    <p:sldId id="288" r:id="rId31"/>
    <p:sldId id="319" r:id="rId32"/>
    <p:sldId id="329" r:id="rId33"/>
    <p:sldId id="328" r:id="rId34"/>
    <p:sldId id="291" r:id="rId35"/>
    <p:sldId id="292" r:id="rId36"/>
    <p:sldId id="290" r:id="rId37"/>
    <p:sldId id="306" r:id="rId38"/>
    <p:sldId id="324" r:id="rId39"/>
    <p:sldId id="327" r:id="rId40"/>
    <p:sldId id="332" r:id="rId41"/>
    <p:sldId id="320" r:id="rId42"/>
    <p:sldId id="323" r:id="rId43"/>
    <p:sldId id="307" r:id="rId44"/>
    <p:sldId id="308" r:id="rId45"/>
    <p:sldId id="309" r:id="rId46"/>
    <p:sldId id="310" r:id="rId47"/>
    <p:sldId id="311" r:id="rId48"/>
    <p:sldId id="312" r:id="rId49"/>
    <p:sldId id="313" r:id="rId50"/>
    <p:sldId id="305" r:id="rId51"/>
    <p:sldId id="296" r:id="rId52"/>
    <p:sldId id="303" r:id="rId53"/>
    <p:sldId id="333" r:id="rId54"/>
    <p:sldId id="304" r:id="rId55"/>
    <p:sldId id="298" r:id="rId5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535" autoAdjust="0"/>
    <p:restoredTop sz="61594" autoAdjust="0"/>
  </p:normalViewPr>
  <p:slideViewPr>
    <p:cSldViewPr snapToGrid="0">
      <p:cViewPr varScale="1">
        <p:scale>
          <a:sx n="70" d="100"/>
          <a:sy n="70" d="100"/>
        </p:scale>
        <p:origin x="2124"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ט"ז/כסלו/תשפ"א</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redd.one/blog/debounce-vs-throttle"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css-tricks.com/debouncing-throttling-explained-examples/" TargetMode="External"/><Relationship Id="rId4" Type="http://schemas.openxmlformats.org/officeDocument/2006/relationships/hyperlink" Target="https://www.telerik.com/blogs/debouncing-and-throttling-in-javascript"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r>
              <a:rPr lang="he-IL" baseline="0" dirty="0"/>
              <a:t> </a:t>
            </a: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b="1" dirty="0">
                <a:solidFill>
                  <a:schemeClr val="bg1"/>
                </a:solidFill>
              </a:rPr>
              <a:t>Use CDK for virtual scroll</a:t>
            </a:r>
          </a:p>
          <a:p>
            <a:pPr marL="0" indent="0" algn="l" rtl="0">
              <a:buNone/>
            </a:pPr>
            <a:endParaRPr lang="en-US" b="1" dirty="0">
              <a:solidFill>
                <a:schemeClr val="bg1"/>
              </a:solidFill>
            </a:endParaRPr>
          </a:p>
          <a:p>
            <a:pPr marL="0" indent="0" algn="l" rtl="0">
              <a:buNone/>
            </a:pPr>
            <a:r>
              <a:rPr lang="en-US" b="1" dirty="0">
                <a:solidFill>
                  <a:schemeClr val="bg1"/>
                </a:solidFill>
              </a:rPr>
              <a:t>Show them steps to add it</a:t>
            </a:r>
          </a:p>
          <a:p>
            <a:pPr marL="0" indent="0" algn="l" rtl="0">
              <a:buNone/>
            </a:pPr>
            <a:endParaRPr lang="en-US" b="1" dirty="0">
              <a:solidFill>
                <a:schemeClr val="bg1"/>
              </a:solidFill>
            </a:endParaRPr>
          </a:p>
          <a:p>
            <a:pPr marL="0" indent="0" algn="l" rtl="0">
              <a:buNone/>
            </a:pPr>
            <a:r>
              <a:rPr lang="en-US" b="1" dirty="0">
                <a:solidFill>
                  <a:schemeClr val="bg1"/>
                </a:solidFill>
              </a:rPr>
              <a:t>Do </a:t>
            </a:r>
            <a:r>
              <a:rPr lang="en-US" b="1" dirty="0" err="1">
                <a:solidFill>
                  <a:schemeClr val="bg1"/>
                </a:solidFill>
              </a:rPr>
              <a:t>messurment</a:t>
            </a:r>
            <a:r>
              <a:rPr lang="en-US" b="1" dirty="0">
                <a:solidFill>
                  <a:schemeClr val="bg1"/>
                </a:solidFill>
              </a:rPr>
              <a:t> before and after</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2176343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4142396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	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For each request set timeout 3s but we will process it without waiting for respond</a:t>
            </a:r>
          </a:p>
          <a:p>
            <a:pPr marL="0" indent="0" algn="l" rtl="0">
              <a:buNone/>
            </a:pPr>
            <a:r>
              <a:rPr lang="en-US" dirty="0"/>
              <a:t>One cat will have error, they will need to handle it.</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1192032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iframe so it can change the iframe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post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solved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Throttle &amp; Debounce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Another way </a:t>
            </a:r>
            <a:r>
              <a:rPr lang="en-US" sz="1200" b="0" i="0" kern="1200">
                <a:solidFill>
                  <a:schemeClr val="tx1"/>
                </a:solidFill>
                <a:effectLst/>
                <a:latin typeface="+mn-lt"/>
                <a:ea typeface="+mn-ea"/>
                <a:cs typeface="+mn-cs"/>
              </a:rPr>
              <a:t>to manage </a:t>
            </a:r>
            <a:r>
              <a:rPr lang="en-US" sz="1200" b="0" i="0" kern="1200" dirty="0">
                <a:solidFill>
                  <a:schemeClr val="tx1"/>
                </a:solidFill>
                <a:effectLst/>
                <a:latin typeface="+mn-lt"/>
                <a:ea typeface="+mn-ea"/>
                <a:cs typeface="+mn-cs"/>
              </a:rPr>
              <a:t>events is to use Throttle &amp; Debounce.</a:t>
            </a:r>
          </a:p>
          <a:p>
            <a:pPr algn="l" rtl="0"/>
            <a:r>
              <a:rPr lang="en-US" sz="1200" b="0" i="0" kern="1200" dirty="0">
                <a:solidFill>
                  <a:schemeClr val="tx1"/>
                </a:solidFill>
                <a:effectLst/>
                <a:latin typeface="+mn-lt"/>
                <a:ea typeface="+mn-ea"/>
                <a:cs typeface="+mn-cs"/>
              </a:rPr>
              <a:t>What is the differences between them?</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Cases:</a:t>
            </a:r>
          </a:p>
          <a:p>
            <a:pPr algn="l" rtl="0"/>
            <a:r>
              <a:rPr lang="en-US" sz="1200" b="0" i="0" kern="1200" dirty="0">
                <a:solidFill>
                  <a:schemeClr val="tx1"/>
                </a:solidFill>
                <a:effectLst/>
                <a:latin typeface="+mn-lt"/>
                <a:ea typeface="+mn-ea"/>
                <a:cs typeface="+mn-cs"/>
              </a:rPr>
              <a:t>Throttle: We can throttle a button click event, if we do not want the user to spam by clicking the button frequently.</a:t>
            </a:r>
          </a:p>
          <a:p>
            <a:pPr algn="l" rtl="0"/>
            <a:r>
              <a:rPr lang="en-US" sz="1200" b="0" i="0" kern="1200" dirty="0">
                <a:solidFill>
                  <a:schemeClr val="tx1"/>
                </a:solidFill>
                <a:effectLst/>
                <a:latin typeface="+mn-lt"/>
                <a:ea typeface="+mn-ea"/>
                <a:cs typeface="+mn-cs"/>
              </a:rPr>
              <a:t>Throttle: Infinite scrolling - A quite common example. The user is scrolling down your infinite-scrolling page. You need to check how far from the bottom the user is. If the user is near the bottom, we should request via Ajax more content and append it to the page. Here our beloved debounce wouldn't be helpful. It only would trigger only when the user stops scrolling.. and we need to start fetching the content before the user reaches the bottom. With throttle we can warranty that we are checking constantly how far we are from the bottom. (NOTE: </a:t>
            </a:r>
            <a:r>
              <a:rPr lang="en-US" sz="1200" b="0" i="0" kern="1200" dirty="0" err="1">
                <a:solidFill>
                  <a:schemeClr val="tx1"/>
                </a:solidFill>
                <a:effectLst/>
                <a:latin typeface="+mn-lt"/>
                <a:ea typeface="+mn-ea"/>
                <a:cs typeface="+mn-cs"/>
              </a:rPr>
              <a:t>requestAnimationFrame</a:t>
            </a:r>
            <a:r>
              <a:rPr lang="en-US" sz="1200" b="0" i="0" kern="1200" dirty="0">
                <a:solidFill>
                  <a:schemeClr val="tx1"/>
                </a:solidFill>
                <a:effectLst/>
                <a:latin typeface="+mn-lt"/>
                <a:ea typeface="+mn-ea"/>
                <a:cs typeface="+mn-cs"/>
              </a:rPr>
              <a:t> is much </a:t>
            </a:r>
            <a:r>
              <a:rPr lang="en-US" sz="1200" b="0" i="0" kern="1200" dirty="0" err="1">
                <a:solidFill>
                  <a:schemeClr val="tx1"/>
                </a:solidFill>
                <a:effectLst/>
                <a:latin typeface="+mn-lt"/>
                <a:ea typeface="+mn-ea"/>
                <a:cs typeface="+mn-cs"/>
              </a:rPr>
              <a:t>usefual</a:t>
            </a:r>
            <a:r>
              <a:rPr lang="en-US" sz="1200" b="0" i="0" kern="1200" dirty="0">
                <a:solidFill>
                  <a:schemeClr val="tx1"/>
                </a:solidFill>
                <a:effectLst/>
                <a:latin typeface="+mn-lt"/>
                <a:ea typeface="+mn-ea"/>
                <a:cs typeface="+mn-cs"/>
              </a:rPr>
              <a:t> for this case)</a:t>
            </a:r>
          </a:p>
          <a:p>
            <a:pPr algn="l" rtl="0"/>
            <a:r>
              <a:rPr lang="en-US" sz="1200" b="0" i="0" kern="1200" dirty="0">
                <a:solidFill>
                  <a:schemeClr val="tx1"/>
                </a:solidFill>
                <a:effectLst/>
                <a:latin typeface="+mn-lt"/>
                <a:ea typeface="+mn-ea"/>
                <a:cs typeface="+mn-cs"/>
              </a:rPr>
              <a:t>Throttle: Throttling a </a:t>
            </a:r>
            <a:r>
              <a:rPr lang="en-US" dirty="0" err="1"/>
              <a:t>mousemove</a:t>
            </a:r>
            <a:r>
              <a:rPr lang="en-US" sz="1200" b="0" i="0" kern="1200" dirty="0">
                <a:solidFill>
                  <a:schemeClr val="tx1"/>
                </a:solidFill>
                <a:effectLst/>
                <a:latin typeface="+mn-lt"/>
                <a:ea typeface="+mn-ea"/>
                <a:cs typeface="+mn-cs"/>
              </a:rPr>
              <a:t>/</a:t>
            </a:r>
            <a:r>
              <a:rPr lang="en-US" dirty="0" err="1"/>
              <a:t>touchmove</a:t>
            </a:r>
            <a:r>
              <a:rPr lang="en-US" sz="1200" b="0" i="0" kern="1200" dirty="0">
                <a:solidFill>
                  <a:schemeClr val="tx1"/>
                </a:solidFill>
                <a:effectLst/>
                <a:latin typeface="+mn-lt"/>
                <a:ea typeface="+mn-ea"/>
                <a:cs typeface="+mn-cs"/>
              </a:rPr>
              <a:t> event handler</a:t>
            </a:r>
          </a:p>
          <a:p>
            <a:pPr algn="l" rtl="0"/>
            <a:r>
              <a:rPr lang="en-US" sz="1200" b="0" i="0" kern="1200" dirty="0">
                <a:solidFill>
                  <a:schemeClr val="tx1"/>
                </a:solidFill>
                <a:effectLst/>
                <a:latin typeface="+mn-lt"/>
                <a:ea typeface="+mn-ea"/>
                <a:cs typeface="+mn-cs"/>
              </a:rPr>
              <a:t>Debounce: In the case of window resize event, if we want to redraw the UI only when the user has fixed the size of the window, we can use debouncing.</a:t>
            </a:r>
          </a:p>
          <a:p>
            <a:pPr algn="l" rtl="0"/>
            <a:r>
              <a:rPr lang="en-US" sz="1200" b="0" i="0" kern="1200" dirty="0">
                <a:solidFill>
                  <a:schemeClr val="tx1"/>
                </a:solidFill>
                <a:effectLst/>
                <a:latin typeface="+mn-lt"/>
                <a:ea typeface="+mn-ea"/>
                <a:cs typeface="+mn-cs"/>
              </a:rPr>
              <a:t>Debounce: With Mouse move event, if we are displaying the location coordinates of the mouse pointer, it is much better to show the coordinates once the user reached the desired location. Here, we can use debouncing.</a:t>
            </a:r>
          </a:p>
          <a:p>
            <a:pPr algn="l" rtl="0"/>
            <a:r>
              <a:rPr lang="en-US" sz="1200" b="0" i="0" kern="1200" dirty="0">
                <a:solidFill>
                  <a:schemeClr val="tx1"/>
                </a:solidFill>
                <a:effectLst/>
                <a:latin typeface="+mn-lt"/>
                <a:ea typeface="+mn-ea"/>
                <a:cs typeface="+mn-cs"/>
              </a:rPr>
              <a:t>Debounce: Debouncing a save function in an autosave feature</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hlinkClick r:id="rId3"/>
              </a:rPr>
              <a:t>https://redd.one/blog/debounce-vs-throttle</a:t>
            </a:r>
            <a:endParaRPr lang="en-US" dirty="0"/>
          </a:p>
          <a:p>
            <a:pPr marL="171450" indent="-171450" algn="l" rtl="0">
              <a:buFontTx/>
              <a:buChar char="-"/>
            </a:pPr>
            <a:r>
              <a:rPr lang="en-US" dirty="0">
                <a:hlinkClick r:id="rId4"/>
              </a:rPr>
              <a:t>https://www.telerik.com/blogs/debouncing-and-throttling-in-javascript</a:t>
            </a:r>
            <a:endParaRPr lang="en-US" dirty="0"/>
          </a:p>
          <a:p>
            <a:pPr marL="171450" indent="-171450" algn="l" rtl="0">
              <a:buFontTx/>
              <a:buChar char="-"/>
            </a:pPr>
            <a:r>
              <a:rPr lang="en-US" dirty="0">
                <a:hlinkClick r:id="rId5"/>
              </a:rPr>
              <a:t>https://css-tricks.com/debouncing-throttling-explained-examples/</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53</a:t>
            </a:fld>
            <a:endParaRPr lang="he-IL"/>
          </a:p>
        </p:txBody>
      </p:sp>
    </p:spTree>
    <p:extLst>
      <p:ext uri="{BB962C8B-B14F-4D97-AF65-F5344CB8AC3E}">
        <p14:creationId xmlns:p14="http://schemas.microsoft.com/office/powerpoint/2010/main" val="596054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54</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55</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ט"ז/כסלו/תשפ"א</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ט"ז/כסלו/תשפ"א</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a:solidFill>
                  <a:schemeClr val="bg1"/>
                </a:solidFill>
              </a:rPr>
              <a:t>Hands-On </a:t>
            </a:r>
            <a:r>
              <a:rPr lang="en-US" b="1" dirty="0">
                <a:solidFill>
                  <a:schemeClr val="bg1"/>
                </a:solidFill>
              </a:rPr>
              <a:t>– cat virtual scroll</a:t>
            </a:r>
          </a:p>
        </p:txBody>
      </p:sp>
    </p:spTree>
    <p:extLst>
      <p:ext uri="{BB962C8B-B14F-4D97-AF65-F5344CB8AC3E}">
        <p14:creationId xmlns:p14="http://schemas.microsoft.com/office/powerpoint/2010/main" val="1587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790892642"/>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a:solidFill>
                  <a:schemeClr val="bg1"/>
                </a:solidFill>
              </a:rPr>
              <a:t>Hands-On for like/remove</a:t>
            </a:r>
          </a:p>
        </p:txBody>
      </p:sp>
    </p:spTree>
    <p:extLst>
      <p:ext uri="{BB962C8B-B14F-4D97-AF65-F5344CB8AC3E}">
        <p14:creationId xmlns:p14="http://schemas.microsoft.com/office/powerpoint/2010/main" val="1196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705134" y="2857500"/>
            <a:ext cx="10972800" cy="1143000"/>
          </a:xfrm>
        </p:spPr>
        <p:txBody>
          <a:bodyPr>
            <a:normAutofit/>
          </a:bodyPr>
          <a:lstStyle/>
          <a:p>
            <a:pPr algn="ctr" rtl="0"/>
            <a:r>
              <a:rPr lang="en-US" sz="4800" dirty="0">
                <a:solidFill>
                  <a:srgbClr val="FFFFFF"/>
                </a:solidFill>
                <a:latin typeface="+mn-lt"/>
              </a:rPr>
              <a:t>Throttle &amp; Debounce</a:t>
            </a:r>
          </a:p>
        </p:txBody>
      </p:sp>
    </p:spTree>
    <p:extLst>
      <p:ext uri="{BB962C8B-B14F-4D97-AF65-F5344CB8AC3E}">
        <p14:creationId xmlns:p14="http://schemas.microsoft.com/office/powerpoint/2010/main" val="424584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38061</TotalTime>
  <Words>4338</Words>
  <Application>Microsoft Office PowerPoint</Application>
  <PresentationFormat>Widescreen</PresentationFormat>
  <Paragraphs>510</Paragraphs>
  <Slides>55</Slides>
  <Notes>55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turn.js</vt:lpstr>
      <vt:lpstr>Hands-On – cat virtual scroll</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The fastest request is “no request”</vt:lpstr>
      <vt:lpstr>Hands-On for like/remove</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Throttle &amp; Debounce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Web Dev</dc:title>
  <dc:creator>dan nahari</dc:creator>
  <cp:lastModifiedBy>Nahari, Dan</cp:lastModifiedBy>
  <cp:revision>230</cp:revision>
  <dcterms:created xsi:type="dcterms:W3CDTF">2016-09-19T19:56:06Z</dcterms:created>
  <dcterms:modified xsi:type="dcterms:W3CDTF">2020-12-06T10:00:17Z</dcterms:modified>
</cp:coreProperties>
</file>